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8" r:id="rId5"/>
    <p:sldId id="259" r:id="rId6"/>
    <p:sldId id="260" r:id="rId7"/>
    <p:sldId id="263" r:id="rId8"/>
    <p:sldId id="261" r:id="rId9"/>
    <p:sldId id="262" r:id="rId10"/>
    <p:sldId id="265" r:id="rId11"/>
    <p:sldId id="270" r:id="rId12"/>
    <p:sldId id="269" r:id="rId13"/>
    <p:sldId id="266" r:id="rId14"/>
    <p:sldId id="264" r:id="rId15"/>
    <p:sldId id="267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E4E4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9" autoAdjust="0"/>
  </p:normalViewPr>
  <p:slideViewPr>
    <p:cSldViewPr>
      <p:cViewPr varScale="1">
        <p:scale>
          <a:sx n="127" d="100"/>
          <a:sy n="127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DE066-38A2-47B6-901D-0D5D972364D3}" type="datetimeFigureOut">
              <a:rPr lang="de-DE" smtClean="0"/>
              <a:pPr/>
              <a:t>17.08.2012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1B6C0-8E0F-42E6-8CDD-A769AEE5D38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B6C0-8E0F-42E6-8CDD-A769AEE5D38A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B6C0-8E0F-42E6-8CDD-A769AEE5D38A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B6C0-8E0F-42E6-8CDD-A769AEE5D38A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B6C0-8E0F-42E6-8CDD-A769AEE5D38A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B6C0-8E0F-42E6-8CDD-A769AEE5D38A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B6C0-8E0F-42E6-8CDD-A769AEE5D38A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B6C0-8E0F-42E6-8CDD-A769AEE5D38A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0502-ADAC-4EE3-ADC2-E0E2DB88EF73}" type="datetimeFigureOut">
              <a:rPr lang="de-DE" smtClean="0"/>
              <a:pPr/>
              <a:t>17.08.2012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Basar Online</a:t>
            </a:r>
          </a:p>
          <a:p>
            <a:r>
              <a:rPr lang="de-DE" smtClean="0"/>
              <a:t>Automatisierungssystem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B981-510C-403E-8FDE-3462E55603C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Rechtec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0502-ADAC-4EE3-ADC2-E0E2DB88EF73}" type="datetimeFigureOut">
              <a:rPr lang="de-DE" smtClean="0"/>
              <a:pPr/>
              <a:t>17.08.2012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B981-510C-403E-8FDE-3462E55603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0502-ADAC-4EE3-ADC2-E0E2DB88EF73}" type="datetimeFigureOut">
              <a:rPr lang="de-DE" smtClean="0"/>
              <a:pPr/>
              <a:t>17.08.2012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B981-510C-403E-8FDE-3462E55603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400"/>
              </a:spcAft>
              <a:defRPr/>
            </a:lvl1pPr>
            <a:lvl2pPr>
              <a:spcAft>
                <a:spcPts val="400"/>
              </a:spcAft>
              <a:defRPr/>
            </a:lvl2pPr>
            <a:lvl3pPr>
              <a:spcAft>
                <a:spcPts val="400"/>
              </a:spcAft>
              <a:defRPr/>
            </a:lvl3pPr>
            <a:lvl4pPr>
              <a:spcAft>
                <a:spcPts val="400"/>
              </a:spcAft>
              <a:defRPr/>
            </a:lvl4pPr>
            <a:lvl5pPr>
              <a:spcAft>
                <a:spcPts val="400"/>
              </a:spcAft>
              <a:defRPr/>
            </a:lvl5pPr>
            <a:extLst/>
          </a:lstStyle>
          <a:p>
            <a:pPr lvl="0" eaLnBrk="1" latinLnBrk="0" hangingPunct="1"/>
            <a:r>
              <a:rPr lang="de-DE" dirty="0" smtClean="0"/>
              <a:t>Textmasterformate durch Klicken bearbeiten</a:t>
            </a:r>
          </a:p>
          <a:p>
            <a:pPr lvl="1" eaLnBrk="1" latinLnBrk="0" hangingPunct="1"/>
            <a:r>
              <a:rPr lang="de-DE" dirty="0" smtClean="0"/>
              <a:t>Zweite Ebene</a:t>
            </a:r>
          </a:p>
          <a:p>
            <a:pPr lvl="2" eaLnBrk="1" latinLnBrk="0" hangingPunct="1"/>
            <a:r>
              <a:rPr lang="de-DE" dirty="0" smtClean="0"/>
              <a:t>Dritte Ebene</a:t>
            </a:r>
          </a:p>
          <a:p>
            <a:pPr lvl="3" eaLnBrk="1" latinLnBrk="0" hangingPunct="1"/>
            <a:r>
              <a:rPr lang="de-DE" dirty="0" smtClean="0"/>
              <a:t>Vierte Ebene</a:t>
            </a:r>
          </a:p>
          <a:p>
            <a:pPr lvl="4" eaLnBrk="1" latinLnBrk="0" hangingPunct="1"/>
            <a:r>
              <a:rPr lang="de-DE" dirty="0" smtClean="0"/>
              <a:t>Fünfte Ebene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0502-ADAC-4EE3-ADC2-E0E2DB88EF73}" type="datetimeFigureOut">
              <a:rPr lang="de-DE" smtClean="0"/>
              <a:pPr/>
              <a:t>17.08.2012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Basar Online</a:t>
            </a:r>
          </a:p>
          <a:p>
            <a:r>
              <a:rPr lang="de-DE" smtClean="0"/>
              <a:t>Automatisierungssystem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B981-510C-403E-8FDE-3462E55603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0502-ADAC-4EE3-ADC2-E0E2DB88EF73}" type="datetimeFigureOut">
              <a:rPr lang="de-DE" smtClean="0"/>
              <a:pPr/>
              <a:t>17.08.2012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B981-510C-403E-8FDE-3462E55603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0502-ADAC-4EE3-ADC2-E0E2DB88EF73}" type="datetimeFigureOut">
              <a:rPr lang="de-DE" smtClean="0"/>
              <a:pPr/>
              <a:t>17.08.2012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B981-510C-403E-8FDE-3462E55603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0502-ADAC-4EE3-ADC2-E0E2DB88EF73}" type="datetimeFigureOut">
              <a:rPr lang="de-DE" smtClean="0"/>
              <a:pPr/>
              <a:t>17.08.2012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B981-510C-403E-8FDE-3462E55603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0502-ADAC-4EE3-ADC2-E0E2DB88EF73}" type="datetimeFigureOut">
              <a:rPr lang="de-DE" smtClean="0"/>
              <a:pPr/>
              <a:t>17.08.2012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B981-510C-403E-8FDE-3462E55603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0502-ADAC-4EE3-ADC2-E0E2DB88EF73}" type="datetimeFigureOut">
              <a:rPr lang="de-DE" smtClean="0"/>
              <a:pPr/>
              <a:t>17.08.2012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B981-510C-403E-8FDE-3462E55603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0502-ADAC-4EE3-ADC2-E0E2DB88EF73}" type="datetimeFigureOut">
              <a:rPr lang="de-DE" smtClean="0"/>
              <a:pPr/>
              <a:t>17.08.2012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B981-510C-403E-8FDE-3462E55603C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Rechtec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96C0502-ADAC-4EE3-ADC2-E0E2DB88EF73}" type="datetimeFigureOut">
              <a:rPr lang="de-DE" smtClean="0"/>
              <a:pPr/>
              <a:t>17.08.2012</a:t>
            </a:fld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528B981-510C-403E-8FDE-3462E55603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htec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96C0502-ADAC-4EE3-ADC2-E0E2DB88EF73}" type="datetimeFigureOut">
              <a:rPr lang="de-DE" smtClean="0"/>
              <a:pPr/>
              <a:t>17.08.2012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de-DE" smtClean="0"/>
              <a:t>Basar Online</a:t>
            </a:r>
          </a:p>
          <a:p>
            <a:r>
              <a:rPr lang="de-DE" smtClean="0"/>
              <a:t>Automatisierungssystem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528B981-510C-403E-8FDE-3462E55603C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988840"/>
            <a:ext cx="8077200" cy="1673352"/>
          </a:xfrm>
        </p:spPr>
        <p:txBody>
          <a:bodyPr/>
          <a:lstStyle/>
          <a:p>
            <a:pPr algn="ctr"/>
            <a:r>
              <a:rPr lang="de-DE" dirty="0" smtClean="0"/>
              <a:t>Basar Online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3140968"/>
            <a:ext cx="8077200" cy="2664296"/>
          </a:xfrm>
        </p:spPr>
        <p:txBody>
          <a:bodyPr>
            <a:normAutofit/>
          </a:bodyPr>
          <a:lstStyle/>
          <a:p>
            <a:pPr algn="ctr"/>
            <a:r>
              <a:rPr lang="de-DE" sz="2800" dirty="0" smtClean="0"/>
              <a:t>System für automatisierte Verkaufsabwicklung auf Barcode-Basis</a:t>
            </a:r>
          </a:p>
          <a:p>
            <a:pPr algn="ctr"/>
            <a:endParaRPr lang="de-DE" sz="2800" dirty="0" smtClean="0"/>
          </a:p>
          <a:p>
            <a:pPr algn="ctr"/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algn="ctr"/>
            <a:r>
              <a:rPr lang="de-DE" dirty="0" smtClean="0"/>
              <a:t>Konstantin </a:t>
            </a:r>
            <a:r>
              <a:rPr lang="de-DE" dirty="0" err="1" smtClean="0"/>
              <a:t>Preißer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3. Neues „Basar Online“-System</a:t>
            </a:r>
            <a:br>
              <a:rPr lang="de-DE" dirty="0" smtClean="0"/>
            </a:br>
            <a:r>
              <a:rPr lang="de-DE" sz="3100" dirty="0" smtClean="0"/>
              <a:t>3.2: Kassen-PCs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600" b="1" dirty="0" smtClean="0"/>
              <a:t>Basarprogramm</a:t>
            </a:r>
            <a:r>
              <a:rPr lang="de-DE" sz="2600" dirty="0" smtClean="0"/>
              <a:t> mit Scannerunterstützung</a:t>
            </a:r>
          </a:p>
          <a:p>
            <a:endParaRPr lang="de-D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5" y="2454913"/>
            <a:ext cx="7241773" cy="432916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3. Neues „Basar Online“-System</a:t>
            </a:r>
            <a:br>
              <a:rPr lang="de-DE" dirty="0" smtClean="0"/>
            </a:br>
            <a:r>
              <a:rPr lang="de-DE" sz="3100" dirty="0" smtClean="0"/>
              <a:t>3.2: Kassen-PCs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600" b="1" dirty="0" smtClean="0"/>
              <a:t>Kundendisplay</a:t>
            </a:r>
            <a:r>
              <a:rPr lang="de-DE" sz="2600" dirty="0" smtClean="0"/>
              <a:t> mit Anzeige des Kassenbons</a:t>
            </a:r>
            <a:br>
              <a:rPr lang="de-DE" sz="2600" dirty="0" smtClean="0"/>
            </a:br>
            <a:r>
              <a:rPr lang="de-DE" sz="2600" dirty="0" smtClean="0"/>
              <a:t>Hier: 7″ TFT (800 × 480 Pixel)</a:t>
            </a:r>
          </a:p>
          <a:p>
            <a:endParaRPr lang="de-DE" sz="2800" dirty="0"/>
          </a:p>
        </p:txBody>
      </p:sp>
      <p:pic>
        <p:nvPicPr>
          <p:cNvPr id="6" name="Grafik 5" descr="Kassendispl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7722" y="2708920"/>
            <a:ext cx="5976278" cy="4149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3. Neues „Basar Online“-System</a:t>
            </a:r>
            <a:br>
              <a:rPr lang="de-DE" dirty="0" smtClean="0"/>
            </a:br>
            <a:r>
              <a:rPr lang="de-DE" sz="3100" dirty="0" smtClean="0"/>
              <a:t>3.2: Kassen-PCs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600" b="1" dirty="0" smtClean="0"/>
              <a:t>Bondrucker</a:t>
            </a:r>
            <a:r>
              <a:rPr lang="de-DE" sz="2600" dirty="0" smtClean="0"/>
              <a:t/>
            </a:r>
            <a:br>
              <a:rPr lang="de-DE" sz="2600" dirty="0" smtClean="0"/>
            </a:br>
            <a:r>
              <a:rPr lang="de-DE" sz="2600" dirty="0" smtClean="0"/>
              <a:t>zum Ausdruck</a:t>
            </a:r>
            <a:br>
              <a:rPr lang="de-DE" sz="2600" dirty="0" smtClean="0"/>
            </a:br>
            <a:r>
              <a:rPr lang="de-DE" sz="2600" dirty="0" smtClean="0"/>
              <a:t>der Kassenbons</a:t>
            </a:r>
            <a:br>
              <a:rPr lang="de-DE" sz="2600" dirty="0" smtClean="0"/>
            </a:b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2000" dirty="0" smtClean="0"/>
              <a:t>(wird angesteuert</a:t>
            </a:r>
            <a:br>
              <a:rPr lang="de-DE" sz="2000" dirty="0" smtClean="0"/>
            </a:br>
            <a:r>
              <a:rPr lang="de-DE" sz="2000" dirty="0" smtClean="0"/>
              <a:t>über „ESC/POS“-</a:t>
            </a:r>
            <a:br>
              <a:rPr lang="de-DE" sz="2000" dirty="0" smtClean="0"/>
            </a:br>
            <a:r>
              <a:rPr lang="de-DE" sz="2000" dirty="0" smtClean="0"/>
              <a:t>Kommandos)</a:t>
            </a:r>
            <a:endParaRPr lang="de-DE" sz="2600" dirty="0" smtClean="0"/>
          </a:p>
          <a:p>
            <a:endParaRPr lang="de-DE" sz="2800" dirty="0"/>
          </a:p>
        </p:txBody>
      </p:sp>
      <p:pic>
        <p:nvPicPr>
          <p:cNvPr id="6" name="Grafik 5" descr="Foto-Bondruck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124744"/>
            <a:ext cx="3943344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3. Neues „Basar Online“-System</a:t>
            </a:r>
            <a:br>
              <a:rPr lang="de-DE" dirty="0" smtClean="0"/>
            </a:br>
            <a:r>
              <a:rPr lang="de-DE" sz="3100" dirty="0" smtClean="0"/>
              <a:t>3.3: Abrechnung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Nach Basar-Ende:</a:t>
            </a:r>
            <a:br>
              <a:rPr lang="de-DE" sz="2400" dirty="0" smtClean="0"/>
            </a:br>
            <a:r>
              <a:rPr lang="de-DE" sz="2400" b="1" dirty="0" smtClean="0"/>
              <a:t>Abrechnungsprogramm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zum Ausrechnen der</a:t>
            </a:r>
            <a:br>
              <a:rPr lang="de-DE" sz="2400" dirty="0" smtClean="0"/>
            </a:br>
            <a:r>
              <a:rPr lang="de-DE" sz="2400" dirty="0" smtClean="0"/>
              <a:t>Verkaufserlöse</a:t>
            </a:r>
            <a:br>
              <a:rPr lang="de-DE" sz="2400" dirty="0" smtClean="0"/>
            </a:br>
            <a:r>
              <a:rPr lang="de-DE" sz="2400" dirty="0" smtClean="0"/>
              <a:t>pro Verkäufer</a:t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 smtClean="0"/>
              <a:t>Ausdruck auf </a:t>
            </a:r>
            <a:br>
              <a:rPr lang="de-DE" sz="2400" dirty="0" smtClean="0"/>
            </a:br>
            <a:r>
              <a:rPr lang="de-DE" sz="2400" dirty="0" smtClean="0"/>
              <a:t>DIN A5-Blättern</a:t>
            </a:r>
          </a:p>
          <a:p>
            <a:endParaRPr lang="de-DE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4427316" cy="231657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Unterschiede?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 smtClean="0"/>
              <a:t>Anmeldung des Verkäufers zum Basar geschieht </a:t>
            </a:r>
            <a:r>
              <a:rPr lang="de-DE" sz="2800" b="1" dirty="0" smtClean="0"/>
              <a:t>online</a:t>
            </a:r>
            <a:r>
              <a:rPr lang="de-DE" sz="2800" dirty="0" smtClean="0"/>
              <a:t>, statt per Telefon</a:t>
            </a:r>
          </a:p>
          <a:p>
            <a:pPr lvl="1"/>
            <a:r>
              <a:rPr lang="de-DE" sz="2400" b="1" dirty="0" smtClean="0"/>
              <a:t>Bequemer</a:t>
            </a:r>
            <a:r>
              <a:rPr lang="de-DE" sz="2400" dirty="0" smtClean="0"/>
              <a:t>, kein Warten auf Erreichbarkeit der angerufenen Person</a:t>
            </a:r>
          </a:p>
          <a:p>
            <a:r>
              <a:rPr lang="de-DE" sz="2800" dirty="0" smtClean="0"/>
              <a:t>Beschriftung der Etiketten per Eingabe am </a:t>
            </a:r>
            <a:r>
              <a:rPr lang="de-DE" sz="2800" b="1" dirty="0" smtClean="0"/>
              <a:t>PC</a:t>
            </a:r>
            <a:r>
              <a:rPr lang="de-DE" sz="2800" dirty="0" smtClean="0"/>
              <a:t> + Ausdrucken (statt direktes Beschriften mit Stift)</a:t>
            </a:r>
          </a:p>
          <a:p>
            <a:r>
              <a:rPr lang="de-DE" sz="2800" dirty="0" smtClean="0"/>
              <a:t>Schnellere und </a:t>
            </a:r>
            <a:r>
              <a:rPr lang="de-DE" sz="2800" b="1" dirty="0" smtClean="0"/>
              <a:t>genauere Erfassung</a:t>
            </a:r>
            <a:r>
              <a:rPr lang="de-DE" sz="2800" dirty="0" smtClean="0"/>
              <a:t> der Artikel an der Kasse</a:t>
            </a:r>
          </a:p>
          <a:p>
            <a:pPr lvl="1"/>
            <a:r>
              <a:rPr lang="de-DE" sz="2400" dirty="0" smtClean="0"/>
              <a:t>Kein „nerviges“, eintöniges Vorlesen der Nummern und Preise: Keine falsche Nummer / Preis mehr</a:t>
            </a:r>
          </a:p>
          <a:p>
            <a:pPr lvl="1"/>
            <a:endParaRPr lang="de-DE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5. Fazit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Einsatz: Webseite ab Frühjahr 2012,</a:t>
            </a:r>
            <a:br>
              <a:rPr lang="de-DE" sz="2800" dirty="0" smtClean="0"/>
            </a:br>
            <a:r>
              <a:rPr lang="de-DE" sz="2800" dirty="0" smtClean="0"/>
              <a:t>Barcode-Scanner ab Herbst 2012</a:t>
            </a:r>
          </a:p>
          <a:p>
            <a:r>
              <a:rPr lang="de-DE" sz="2800" dirty="0" smtClean="0"/>
              <a:t>Im Vergleich zu vorher:</a:t>
            </a:r>
            <a:br>
              <a:rPr lang="de-DE" sz="2800" dirty="0" smtClean="0"/>
            </a:br>
            <a:r>
              <a:rPr lang="de-DE" b="1" dirty="0" smtClean="0"/>
              <a:t>Deutliche Verbesserungen</a:t>
            </a:r>
          </a:p>
          <a:p>
            <a:pPr lvl="1"/>
            <a:r>
              <a:rPr lang="de-DE" sz="2400" dirty="0" smtClean="0"/>
              <a:t>Schnellere und sichere Verkaufsabwicklung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Infos zum typischen „Kinderbasar“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Bisheriger Ablauf des Verkaufs von Artikeln</a:t>
            </a:r>
          </a:p>
          <a:p>
            <a:pPr marL="971550" lvl="1" indent="-514350"/>
            <a:r>
              <a:rPr lang="de-DE" dirty="0" smtClean="0"/>
              <a:t>Probleme, die dort auftreten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Neues „</a:t>
            </a:r>
            <a:r>
              <a:rPr lang="de-DE" b="1" dirty="0" smtClean="0"/>
              <a:t>Basar Online</a:t>
            </a:r>
            <a:r>
              <a:rPr lang="de-DE" dirty="0" smtClean="0"/>
              <a:t>“-System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b="1" dirty="0" smtClean="0"/>
              <a:t>Webseite:</a:t>
            </a:r>
            <a:r>
              <a:rPr lang="de-DE" dirty="0" smtClean="0"/>
              <a:t> Schnittstelle zu Verkäufern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b="1" dirty="0" smtClean="0"/>
              <a:t>Kassenprogramm:</a:t>
            </a:r>
            <a:r>
              <a:rPr lang="de-DE" dirty="0" smtClean="0"/>
              <a:t> Für optimale Artikelerfassung</a:t>
            </a:r>
          </a:p>
          <a:p>
            <a:pPr marL="914400" lvl="1" indent="-514350">
              <a:buFont typeface="+mj-lt"/>
              <a:buAutoNum type="arabicPeriod"/>
            </a:pPr>
            <a:r>
              <a:rPr lang="de-DE" b="1" dirty="0" smtClean="0"/>
              <a:t>Abrechnung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Unterschiede zum vorherigen Ablauf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Fazit</a:t>
            </a:r>
          </a:p>
          <a:p>
            <a:pPr marL="914400" lvl="1" indent="-514350">
              <a:buFont typeface="+mj-lt"/>
              <a:buAutoNum type="arabicPeriod"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Typischer Basar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 smtClean="0"/>
              <a:t>Sammelpunkt für Anbieter und</a:t>
            </a:r>
            <a:br>
              <a:rPr lang="de-DE" sz="2400" dirty="0" smtClean="0"/>
            </a:br>
            <a:r>
              <a:rPr lang="de-DE" sz="2400" dirty="0" smtClean="0"/>
              <a:t>Käufer von Kinder-/Babyartikeln</a:t>
            </a:r>
          </a:p>
          <a:p>
            <a:r>
              <a:rPr lang="de-DE" sz="2400" dirty="0" smtClean="0"/>
              <a:t>Jeder Anbieter enthält</a:t>
            </a:r>
            <a:br>
              <a:rPr lang="de-DE" sz="2400" dirty="0" smtClean="0"/>
            </a:br>
            <a:r>
              <a:rPr lang="de-DE" sz="2400" b="1" dirty="0" smtClean="0"/>
              <a:t>Kundennummer</a:t>
            </a:r>
            <a:r>
              <a:rPr lang="de-DE" sz="2400" dirty="0" smtClean="0"/>
              <a:t> (1–200)</a:t>
            </a:r>
          </a:p>
          <a:p>
            <a:r>
              <a:rPr lang="de-DE" sz="2400" dirty="0" smtClean="0"/>
              <a:t>Anb. bringt Waren zum Basar;</a:t>
            </a:r>
            <a:br>
              <a:rPr lang="de-DE" sz="2400" dirty="0" smtClean="0"/>
            </a:br>
            <a:r>
              <a:rPr lang="de-DE" sz="2400" dirty="0" smtClean="0"/>
              <a:t>Leute kaufen die Artikel</a:t>
            </a:r>
          </a:p>
          <a:p>
            <a:r>
              <a:rPr lang="de-DE" sz="2400" dirty="0" smtClean="0"/>
              <a:t>Basar des FC Luhe-Markt:</a:t>
            </a:r>
            <a:br>
              <a:rPr lang="de-DE" sz="2400" dirty="0" smtClean="0"/>
            </a:br>
            <a:r>
              <a:rPr lang="de-DE" sz="2400" dirty="0" smtClean="0"/>
              <a:t>2x pro Jahr</a:t>
            </a:r>
          </a:p>
          <a:p>
            <a:r>
              <a:rPr lang="de-DE" sz="2400" dirty="0" smtClean="0"/>
              <a:t>Verein behält 15% des</a:t>
            </a:r>
            <a:br>
              <a:rPr lang="de-DE" sz="2400" dirty="0" smtClean="0"/>
            </a:br>
            <a:r>
              <a:rPr lang="de-DE" sz="2400" dirty="0" smtClean="0"/>
              <a:t>Erlöses zur Finanzierung</a:t>
            </a:r>
          </a:p>
          <a:p>
            <a:r>
              <a:rPr lang="de-DE" sz="2400" dirty="0" smtClean="0"/>
              <a:t>Angebot: </a:t>
            </a:r>
            <a:r>
              <a:rPr lang="de-DE" sz="2400" b="1" dirty="0" smtClean="0"/>
              <a:t>Bekleidung, Kinderwägen,</a:t>
            </a:r>
            <a:br>
              <a:rPr lang="de-DE" sz="2400" b="1" dirty="0" smtClean="0"/>
            </a:br>
            <a:r>
              <a:rPr lang="de-DE" sz="2400" b="1" dirty="0" smtClean="0"/>
              <a:t>Spielzeug, Bücher, …</a:t>
            </a:r>
          </a:p>
        </p:txBody>
      </p:sp>
      <p:sp>
        <p:nvSpPr>
          <p:cNvPr id="4" name="Rechteck 3"/>
          <p:cNvSpPr/>
          <p:nvPr/>
        </p:nvSpPr>
        <p:spPr>
          <a:xfrm>
            <a:off x="6156176" y="3429000"/>
            <a:ext cx="2304256" cy="100811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732240" y="364502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Basar</a:t>
            </a:r>
            <a:endParaRPr lang="de-DE" sz="2800" dirty="0"/>
          </a:p>
        </p:txBody>
      </p:sp>
      <p:sp>
        <p:nvSpPr>
          <p:cNvPr id="6" name="Smiley 5"/>
          <p:cNvSpPr/>
          <p:nvPr/>
        </p:nvSpPr>
        <p:spPr>
          <a:xfrm>
            <a:off x="7020272" y="1988840"/>
            <a:ext cx="792088" cy="72008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lussdiagramm: Verbindungsstelle zu einer anderen Seite 6"/>
          <p:cNvSpPr/>
          <p:nvPr/>
        </p:nvSpPr>
        <p:spPr>
          <a:xfrm>
            <a:off x="6156176" y="2852936"/>
            <a:ext cx="1080120" cy="504056"/>
          </a:xfrm>
          <a:prstGeom prst="flowChartOffpage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6228184" y="292494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Waren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5148064" y="1916832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Anbieter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Hans Meier, Nr. 14</a:t>
            </a:r>
            <a:endParaRPr lang="de-DE" dirty="0"/>
          </a:p>
        </p:txBody>
      </p:sp>
      <p:sp>
        <p:nvSpPr>
          <p:cNvPr id="11" name="Flussdiagramm: Verbindungsstelle zu einer anderen Seite 10"/>
          <p:cNvSpPr/>
          <p:nvPr/>
        </p:nvSpPr>
        <p:spPr>
          <a:xfrm flipV="1">
            <a:off x="7380312" y="2852936"/>
            <a:ext cx="1080120" cy="504056"/>
          </a:xfrm>
          <a:prstGeom prst="flowChartOffpage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7596336" y="292494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Erlös</a:t>
            </a:r>
            <a:endParaRPr lang="de-DE" sz="2000" dirty="0"/>
          </a:p>
        </p:txBody>
      </p:sp>
      <p:sp>
        <p:nvSpPr>
          <p:cNvPr id="13" name="Flussdiagramm: Datenträger mit sequenziellem Zugriff 12"/>
          <p:cNvSpPr/>
          <p:nvPr/>
        </p:nvSpPr>
        <p:spPr>
          <a:xfrm flipH="1">
            <a:off x="8388424" y="2492896"/>
            <a:ext cx="648072" cy="648072"/>
          </a:xfrm>
          <a:prstGeom prst="flowChartMagneticTape">
            <a:avLst/>
          </a:prstGeom>
          <a:gradFill>
            <a:gsLst>
              <a:gs pos="0">
                <a:srgbClr val="E4E4E4"/>
              </a:gs>
              <a:gs pos="35000">
                <a:srgbClr val="EAEAEA"/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ln>
            <a:solidFill>
              <a:schemeClr val="dk1">
                <a:shade val="95000"/>
                <a:satMod val="105000"/>
                <a:alpha val="42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8460432" y="2636912"/>
            <a:ext cx="683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85%</a:t>
            </a:r>
            <a:endParaRPr lang="de-DE" sz="2000" dirty="0"/>
          </a:p>
        </p:txBody>
      </p:sp>
      <p:sp>
        <p:nvSpPr>
          <p:cNvPr id="15" name="Smiley 14"/>
          <p:cNvSpPr/>
          <p:nvPr/>
        </p:nvSpPr>
        <p:spPr>
          <a:xfrm>
            <a:off x="6300192" y="5085184"/>
            <a:ext cx="648072" cy="648072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lussdiagramm: Verbindungsstelle zu einer anderen Seite 15"/>
          <p:cNvSpPr/>
          <p:nvPr/>
        </p:nvSpPr>
        <p:spPr>
          <a:xfrm>
            <a:off x="6156176" y="4509120"/>
            <a:ext cx="504056" cy="504056"/>
          </a:xfrm>
          <a:prstGeom prst="flowChartOffpage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lussdiagramm: Verbindungsstelle zu einer anderen Seite 16"/>
          <p:cNvSpPr/>
          <p:nvPr/>
        </p:nvSpPr>
        <p:spPr>
          <a:xfrm flipV="1">
            <a:off x="6732240" y="4509120"/>
            <a:ext cx="504056" cy="504056"/>
          </a:xfrm>
          <a:prstGeom prst="flowChartOffpage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Smiley 17"/>
          <p:cNvSpPr/>
          <p:nvPr/>
        </p:nvSpPr>
        <p:spPr>
          <a:xfrm>
            <a:off x="7668344" y="5085184"/>
            <a:ext cx="648072" cy="648072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lussdiagramm: Verbindungsstelle zu einer anderen Seite 20"/>
          <p:cNvSpPr/>
          <p:nvPr/>
        </p:nvSpPr>
        <p:spPr>
          <a:xfrm>
            <a:off x="7380312" y="4509120"/>
            <a:ext cx="504056" cy="504056"/>
          </a:xfrm>
          <a:prstGeom prst="flowChartOffpage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lussdiagramm: Verbindungsstelle zu einer anderen Seite 21"/>
          <p:cNvSpPr/>
          <p:nvPr/>
        </p:nvSpPr>
        <p:spPr>
          <a:xfrm flipV="1">
            <a:off x="7956376" y="4509120"/>
            <a:ext cx="504056" cy="504056"/>
          </a:xfrm>
          <a:prstGeom prst="flowChartOffpageConnec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/>
          <p:cNvSpPr txBox="1"/>
          <p:nvPr/>
        </p:nvSpPr>
        <p:spPr>
          <a:xfrm>
            <a:off x="6876256" y="58052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Käufer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Typischer Basar</a:t>
            </a:r>
            <a:endParaRPr lang="de-DE" dirty="0"/>
          </a:p>
        </p:txBody>
      </p:sp>
      <p:pic>
        <p:nvPicPr>
          <p:cNvPr id="5" name="Inhaltsplatzhalter 4" descr="P116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8016" y="1774825"/>
            <a:ext cx="6167967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Bisheriger Ablauf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800" dirty="0" smtClean="0"/>
              <a:t>Anbieter meldet sich per Telefonanruf beim Verein, erhält dort </a:t>
            </a:r>
            <a:r>
              <a:rPr lang="de-DE" sz="2800" b="1" dirty="0" smtClean="0"/>
              <a:t>Kundenummer</a:t>
            </a:r>
            <a:r>
              <a:rPr lang="de-DE" sz="2800" dirty="0" smtClean="0"/>
              <a:t>, Infos etc.</a:t>
            </a:r>
          </a:p>
          <a:p>
            <a:r>
              <a:rPr lang="de-DE" sz="2800" dirty="0" smtClean="0"/>
              <a:t>Bekommt u.a. </a:t>
            </a:r>
            <a:r>
              <a:rPr lang="de-DE" sz="2800" b="1" dirty="0" smtClean="0"/>
              <a:t>Etiketten</a:t>
            </a:r>
            <a:r>
              <a:rPr lang="de-DE" sz="2800" dirty="0" smtClean="0"/>
              <a:t> zugeschickt, um Artikel zu beschriften</a:t>
            </a:r>
          </a:p>
          <a:p>
            <a:endParaRPr lang="de-DE" sz="2800" dirty="0"/>
          </a:p>
          <a:p>
            <a:r>
              <a:rPr lang="de-DE" sz="2800" dirty="0" smtClean="0"/>
              <a:t>Beim Verkauf:</a:t>
            </a:r>
            <a:br>
              <a:rPr lang="de-DE" sz="2800" dirty="0" smtClean="0"/>
            </a:br>
            <a:r>
              <a:rPr lang="de-DE" sz="2800" dirty="0" smtClean="0"/>
              <a:t>Mitarbeiter liest </a:t>
            </a:r>
            <a:r>
              <a:rPr lang="de-DE" sz="2800" b="1" dirty="0" smtClean="0"/>
              <a:t>Kundennr.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und </a:t>
            </a:r>
            <a:r>
              <a:rPr lang="de-DE" sz="2800" b="1" dirty="0" smtClean="0"/>
              <a:t>Preis</a:t>
            </a:r>
            <a:r>
              <a:rPr lang="de-DE" sz="2800" dirty="0" smtClean="0"/>
              <a:t> vor</a:t>
            </a:r>
          </a:p>
          <a:p>
            <a:r>
              <a:rPr lang="de-DE" sz="2800" dirty="0" smtClean="0"/>
              <a:t>Wird an PC </a:t>
            </a:r>
            <a:r>
              <a:rPr lang="de-DE" sz="2800" b="1" dirty="0" smtClean="0"/>
              <a:t>eingetippt</a:t>
            </a:r>
            <a:r>
              <a:rPr lang="de-DE" sz="2800" dirty="0" smtClean="0"/>
              <a:t>, sowie</a:t>
            </a:r>
            <a:br>
              <a:rPr lang="de-DE" sz="2800" dirty="0" smtClean="0"/>
            </a:br>
            <a:r>
              <a:rPr lang="de-DE" sz="2800" dirty="0" smtClean="0"/>
              <a:t>auf Papier mitgeschrieben</a:t>
            </a:r>
          </a:p>
          <a:p>
            <a:endParaRPr lang="de-DE" sz="2800" dirty="0"/>
          </a:p>
        </p:txBody>
      </p:sp>
      <p:pic>
        <p:nvPicPr>
          <p:cNvPr id="5" name="Grafik 4" descr="Etikett-A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356992"/>
            <a:ext cx="3118211" cy="208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2. Bisheriger Ablauf</a:t>
            </a:r>
            <a:br>
              <a:rPr lang="de-DE" dirty="0" smtClean="0"/>
            </a:br>
            <a:r>
              <a:rPr lang="de-DE" sz="3100" dirty="0" smtClean="0"/>
              <a:t>Nachteile?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800" b="1" dirty="0" smtClean="0"/>
              <a:t>Schlechte Lesbarkeit</a:t>
            </a:r>
            <a:r>
              <a:rPr lang="de-DE" sz="2800" dirty="0" smtClean="0"/>
              <a:t> mancher Schriften</a:t>
            </a:r>
            <a:br>
              <a:rPr lang="de-DE" sz="2800" dirty="0" smtClean="0"/>
            </a:br>
            <a:r>
              <a:rPr lang="de-DE" sz="2800" dirty="0" smtClean="0"/>
              <a:t>(„Nr. 125 oder 129?“)</a:t>
            </a:r>
          </a:p>
          <a:p>
            <a:r>
              <a:rPr lang="de-DE" sz="2800" dirty="0" smtClean="0"/>
              <a:t>Vorlesen der Nummer und des Preises:</a:t>
            </a:r>
            <a:br>
              <a:rPr lang="de-DE" sz="2800" dirty="0" smtClean="0"/>
            </a:br>
            <a:r>
              <a:rPr lang="de-DE" sz="2800" dirty="0" smtClean="0"/>
              <a:t>Eintönige Tätigkeit -&gt; </a:t>
            </a:r>
            <a:r>
              <a:rPr lang="de-DE" sz="2800" b="1" dirty="0" smtClean="0"/>
              <a:t>ungenaues Ablesen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(„Nr. 163 statt 136“);</a:t>
            </a:r>
            <a:endParaRPr lang="de-DE" sz="2800" dirty="0"/>
          </a:p>
          <a:p>
            <a:r>
              <a:rPr lang="de-DE" sz="2800" dirty="0" smtClean="0"/>
              <a:t>Erfordert lautes Sprechen (da ziemlich laut im Raum)</a:t>
            </a:r>
            <a:br>
              <a:rPr lang="de-DE" sz="2800" dirty="0" smtClean="0"/>
            </a:br>
            <a:r>
              <a:rPr lang="de-DE" sz="2800" dirty="0" smtClean="0"/>
              <a:t> ⇒ Person an PC versteht die vorlesende Person schlecht</a:t>
            </a:r>
          </a:p>
          <a:p>
            <a:r>
              <a:rPr lang="de-DE" sz="2800" dirty="0" smtClean="0"/>
              <a:t>Nimmt </a:t>
            </a:r>
            <a:r>
              <a:rPr lang="de-DE" sz="2800" b="1" dirty="0" smtClean="0"/>
              <a:t>Zeit</a:t>
            </a:r>
            <a:r>
              <a:rPr lang="de-DE" sz="2800" dirty="0" smtClean="0"/>
              <a:t> in Anspruch (Nr./Preis nochmal vorlesen, </a:t>
            </a:r>
            <a:r>
              <a:rPr lang="de-DE" sz="2800" b="1" dirty="0" smtClean="0"/>
              <a:t>Eintippen</a:t>
            </a:r>
            <a:r>
              <a:rPr lang="de-DE" sz="2800" dirty="0" smtClean="0"/>
              <a:t> am PC, </a:t>
            </a:r>
            <a:r>
              <a:rPr lang="de-DE" sz="2800" b="1" dirty="0" smtClean="0"/>
              <a:t>Mitschreiben</a:t>
            </a:r>
            <a:r>
              <a:rPr lang="de-DE" sz="2800" dirty="0" smtClean="0"/>
              <a:t> auf Papier…)</a:t>
            </a:r>
          </a:p>
          <a:p>
            <a:r>
              <a:rPr lang="de-DE" sz="2800" dirty="0" smtClean="0"/>
              <a:t>Gefahr des „Überschreibens“ von Preisen durch Leute</a:t>
            </a:r>
            <a:br>
              <a:rPr lang="de-DE" sz="2800" dirty="0" smtClean="0"/>
            </a:br>
            <a:r>
              <a:rPr lang="de-DE" sz="2800" dirty="0" smtClean="0"/>
              <a:t>(schon vorgekommen)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3. Neues „Basar Online“-System</a:t>
            </a:r>
            <a:br>
              <a:rPr lang="de-DE" dirty="0" smtClean="0"/>
            </a:br>
            <a:r>
              <a:rPr lang="de-DE" sz="3100" dirty="0" smtClean="0"/>
              <a:t>3.1: Webseite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Anbieter besucht </a:t>
            </a:r>
            <a:r>
              <a:rPr lang="de-DE" sz="2800" b="1" dirty="0" smtClean="0"/>
              <a:t>Webseite</a:t>
            </a:r>
            <a:r>
              <a:rPr lang="de-DE" sz="2800" dirty="0" smtClean="0"/>
              <a:t> und registriert sich 1x mit Angabe von Adresse, Tel. usw.</a:t>
            </a:r>
            <a:br>
              <a:rPr lang="de-DE" sz="2800" dirty="0" smtClean="0"/>
            </a:br>
            <a:r>
              <a:rPr lang="de-DE" sz="2800" dirty="0" smtClean="0"/>
              <a:t>(Vorgang ähnlich wie bei anderen Onlineshops)</a:t>
            </a:r>
          </a:p>
          <a:p>
            <a:r>
              <a:rPr lang="de-DE" sz="2800" dirty="0" smtClean="0"/>
              <a:t>Auswählen des Basars, an dem Verk. teilnehmen will</a:t>
            </a:r>
            <a:br>
              <a:rPr lang="de-DE" sz="2800" dirty="0" smtClean="0"/>
            </a:br>
            <a:r>
              <a:rPr lang="de-DE" sz="2800" dirty="0" smtClean="0"/>
              <a:t> ⇒ bekommt dadurch </a:t>
            </a:r>
            <a:r>
              <a:rPr lang="de-DE" sz="2800" b="1" dirty="0" err="1" smtClean="0"/>
              <a:t>Kundennr</a:t>
            </a:r>
            <a:r>
              <a:rPr lang="de-DE" sz="2800" b="1" dirty="0" smtClean="0"/>
              <a:t>. zugeteilt</a:t>
            </a:r>
            <a:r>
              <a:rPr lang="de-DE" sz="2800" dirty="0" smtClean="0"/>
              <a:t> und </a:t>
            </a:r>
            <a:r>
              <a:rPr lang="de-DE" sz="2800" b="1" dirty="0" smtClean="0"/>
              <a:t>Etikettenpapier</a:t>
            </a:r>
            <a:r>
              <a:rPr lang="de-DE" sz="2800" dirty="0" smtClean="0"/>
              <a:t> zugeschickt</a:t>
            </a:r>
          </a:p>
          <a:p>
            <a:r>
              <a:rPr lang="de-DE" sz="2800" dirty="0" smtClean="0"/>
              <a:t>Eingabe der </a:t>
            </a:r>
            <a:r>
              <a:rPr lang="de-DE" sz="2800" b="1" dirty="0" smtClean="0"/>
              <a:t>Artikel</a:t>
            </a:r>
            <a:r>
              <a:rPr lang="de-DE" sz="2800" dirty="0" smtClean="0"/>
              <a:t> auf der Webseite</a:t>
            </a:r>
            <a:br>
              <a:rPr lang="de-DE" sz="2800" dirty="0" smtClean="0"/>
            </a:br>
            <a:r>
              <a:rPr lang="de-DE" sz="2800" dirty="0" smtClean="0"/>
              <a:t> ⇒ Webseite generiert </a:t>
            </a:r>
            <a:r>
              <a:rPr lang="de-DE" sz="2800" b="1" dirty="0" smtClean="0"/>
              <a:t>PDF-Datei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mit Barcode-Etiketten zum Drucken</a:t>
            </a:r>
          </a:p>
          <a:p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3. Neues „Basar Online“-System</a:t>
            </a:r>
            <a:br>
              <a:rPr lang="de-DE" dirty="0" smtClean="0"/>
            </a:br>
            <a:r>
              <a:rPr lang="de-DE" sz="3100" dirty="0" smtClean="0"/>
              <a:t>3.1: Webseite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b="1" dirty="0" smtClean="0"/>
              <a:t>EAN-13 Barcode: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12 Ziffern + 1 Prüfziffer</a:t>
            </a:r>
          </a:p>
          <a:p>
            <a:r>
              <a:rPr lang="de-DE" sz="2800" dirty="0" smtClean="0"/>
              <a:t>Startziffer: „2“ frei verwend-</a:t>
            </a:r>
            <a:br>
              <a:rPr lang="de-DE" sz="2800" dirty="0" smtClean="0"/>
            </a:br>
            <a:r>
              <a:rPr lang="de-DE" sz="2800" dirty="0" smtClean="0"/>
              <a:t>bar für eigene Organisation;</a:t>
            </a:r>
            <a:br>
              <a:rPr lang="de-DE" sz="2800" dirty="0" smtClean="0"/>
            </a:br>
            <a:r>
              <a:rPr lang="de-DE" sz="2800" dirty="0" smtClean="0"/>
              <a:t>sonst: Länderkennzeichen</a:t>
            </a:r>
          </a:p>
          <a:p>
            <a:r>
              <a:rPr lang="de-DE" sz="2800" dirty="0" smtClean="0"/>
              <a:t>Ziffern 2–12: Eindeutige Artikel-ID in </a:t>
            </a:r>
            <a:r>
              <a:rPr lang="de-DE" sz="2800" b="1" dirty="0" smtClean="0"/>
              <a:t>Server-Datenbank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(wird beim Erstellen des Artikels generiert)</a:t>
            </a:r>
          </a:p>
          <a:p>
            <a:pPr lvl="1"/>
            <a:r>
              <a:rPr lang="de-DE" sz="2400" dirty="0" smtClean="0"/>
              <a:t>(max. 10</a:t>
            </a:r>
            <a:r>
              <a:rPr lang="de-DE" sz="2400" baseline="30000" dirty="0" smtClean="0"/>
              <a:t>11</a:t>
            </a:r>
            <a:r>
              <a:rPr lang="de-DE" sz="2400" dirty="0" smtClean="0"/>
              <a:t>−1 Artikel adressierbar)</a:t>
            </a:r>
          </a:p>
        </p:txBody>
      </p:sp>
      <p:pic>
        <p:nvPicPr>
          <p:cNvPr id="7" name="Grafik 6" descr="Bild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628800"/>
            <a:ext cx="3672408" cy="2241159"/>
          </a:xfrm>
          <a:prstGeom prst="rect">
            <a:avLst/>
          </a:prstGeom>
          <a:ln w="9525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3. Neues „Basar Online“-System</a:t>
            </a:r>
            <a:br>
              <a:rPr lang="de-DE" dirty="0" smtClean="0"/>
            </a:br>
            <a:r>
              <a:rPr lang="de-DE" sz="3100" dirty="0" smtClean="0"/>
              <a:t>3.2: Kassen-PCs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An Kassen-PCs: </a:t>
            </a:r>
            <a:r>
              <a:rPr lang="de-DE" sz="2800" b="1" dirty="0" smtClean="0"/>
              <a:t>Barcode-Scanner</a:t>
            </a:r>
          </a:p>
          <a:p>
            <a:r>
              <a:rPr lang="de-DE" sz="2800" dirty="0" smtClean="0"/>
              <a:t>Mitarbeiter hält den Scanner an Artikel:</a:t>
            </a:r>
            <a:br>
              <a:rPr lang="de-DE" sz="2800" dirty="0" smtClean="0"/>
            </a:br>
            <a:r>
              <a:rPr lang="de-DE" sz="2800" b="1" dirty="0" smtClean="0"/>
              <a:t>Automatische Erfassung</a:t>
            </a:r>
            <a:r>
              <a:rPr lang="de-DE" sz="2800" dirty="0" smtClean="0"/>
              <a:t> von Preis,</a:t>
            </a:r>
            <a:br>
              <a:rPr lang="de-DE" sz="2800" dirty="0" smtClean="0"/>
            </a:br>
            <a:r>
              <a:rPr lang="de-DE" sz="2800" dirty="0" smtClean="0"/>
              <a:t>Kundennr. usw.</a:t>
            </a:r>
            <a:br>
              <a:rPr lang="de-DE" sz="2800" dirty="0" smtClean="0"/>
            </a:br>
            <a:r>
              <a:rPr lang="de-DE" sz="2800" dirty="0" smtClean="0"/>
              <a:t> ⇒ </a:t>
            </a:r>
            <a:r>
              <a:rPr lang="de-DE" sz="2800" b="1" dirty="0" smtClean="0"/>
              <a:t>kein Vorlesen</a:t>
            </a:r>
            <a:r>
              <a:rPr lang="de-DE" sz="2800" dirty="0" smtClean="0"/>
              <a:t> mehr nötig</a:t>
            </a:r>
          </a:p>
          <a:p>
            <a:r>
              <a:rPr lang="de-DE" sz="2800" dirty="0" smtClean="0"/>
              <a:t>Automatische </a:t>
            </a:r>
            <a:r>
              <a:rPr lang="de-DE" sz="2800" b="1" dirty="0" smtClean="0"/>
              <a:t>Summenberechnung</a:t>
            </a:r>
          </a:p>
          <a:p>
            <a:r>
              <a:rPr lang="de-DE" sz="2800" dirty="0" smtClean="0"/>
              <a:t>Am Schluss: </a:t>
            </a:r>
            <a:r>
              <a:rPr lang="de-DE" sz="2800" b="1" dirty="0" smtClean="0"/>
              <a:t>Auswertung</a:t>
            </a:r>
            <a:r>
              <a:rPr lang="de-DE" sz="2800" dirty="0" smtClean="0"/>
              <a:t> der DBs aller Kassen-PCs</a:t>
            </a:r>
          </a:p>
          <a:p>
            <a:r>
              <a:rPr lang="de-DE" sz="2800" dirty="0" smtClean="0"/>
              <a:t>Anbieter können auf Webseite die </a:t>
            </a:r>
            <a:r>
              <a:rPr lang="de-DE" sz="2800" b="1" dirty="0" smtClean="0"/>
              <a:t>verkauften Artikel einsehen</a:t>
            </a:r>
            <a:endParaRPr lang="de-DE" sz="2800" dirty="0" smtClean="0"/>
          </a:p>
          <a:p>
            <a:endParaRPr lang="de-DE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1916832"/>
            <a:ext cx="1728192" cy="129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288</Words>
  <Application>Microsoft Office PowerPoint</Application>
  <PresentationFormat>Bildschirmpräsentation (4:3)</PresentationFormat>
  <Paragraphs>82</Paragraphs>
  <Slides>15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Modul</vt:lpstr>
      <vt:lpstr>Basar Online</vt:lpstr>
      <vt:lpstr>Übersicht</vt:lpstr>
      <vt:lpstr>1. Typischer Basar</vt:lpstr>
      <vt:lpstr>1. Typischer Basar</vt:lpstr>
      <vt:lpstr>2. Bisheriger Ablauf</vt:lpstr>
      <vt:lpstr>2. Bisheriger Ablauf Nachteile?</vt:lpstr>
      <vt:lpstr>3. Neues „Basar Online“-System 3.1: Webseite</vt:lpstr>
      <vt:lpstr>3. Neues „Basar Online“-System 3.1: Webseite</vt:lpstr>
      <vt:lpstr>3. Neues „Basar Online“-System 3.2: Kassen-PCs</vt:lpstr>
      <vt:lpstr>3. Neues „Basar Online“-System 3.2: Kassen-PCs</vt:lpstr>
      <vt:lpstr>3. Neues „Basar Online“-System 3.2: Kassen-PCs</vt:lpstr>
      <vt:lpstr>3. Neues „Basar Online“-System 3.2: Kassen-PCs</vt:lpstr>
      <vt:lpstr>3. Neues „Basar Online“-System 3.3: Abrechnung</vt:lpstr>
      <vt:lpstr>4. Unterschiede?</vt:lpstr>
      <vt:lpstr>5. Fazit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Basar Online</dc:title>
  <dc:subject>System für automatisierte Verkaufsabwicklung auf Barcode-Basis</dc:subject>
  <dc:creator>Konstantin Preißer</dc:creator>
  <cp:lastModifiedBy>Konstantin Preißer</cp:lastModifiedBy>
  <cp:revision>119</cp:revision>
  <dcterms:created xsi:type="dcterms:W3CDTF">2011-12-07T20:28:41Z</dcterms:created>
  <dcterms:modified xsi:type="dcterms:W3CDTF">2012-08-17T13:05:43Z</dcterms:modified>
</cp:coreProperties>
</file>